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54" r:id="rId2"/>
    <p:sldId id="376" r:id="rId3"/>
    <p:sldId id="377" r:id="rId4"/>
    <p:sldId id="382" r:id="rId5"/>
    <p:sldId id="383" r:id="rId6"/>
    <p:sldId id="384" r:id="rId7"/>
    <p:sldId id="378" r:id="rId8"/>
    <p:sldId id="379" r:id="rId9"/>
    <p:sldId id="380" r:id="rId10"/>
    <p:sldId id="385" r:id="rId11"/>
    <p:sldId id="386" r:id="rId12"/>
    <p:sldId id="387" r:id="rId13"/>
    <p:sldId id="388" r:id="rId14"/>
    <p:sldId id="389" r:id="rId15"/>
    <p:sldId id="414" r:id="rId16"/>
    <p:sldId id="415" r:id="rId17"/>
    <p:sldId id="390" r:id="rId18"/>
    <p:sldId id="391" r:id="rId19"/>
    <p:sldId id="392" r:id="rId20"/>
    <p:sldId id="394" r:id="rId21"/>
    <p:sldId id="397" r:id="rId22"/>
    <p:sldId id="398" r:id="rId23"/>
    <p:sldId id="416" r:id="rId24"/>
    <p:sldId id="417" r:id="rId25"/>
    <p:sldId id="262" r:id="rId26"/>
    <p:sldId id="263" r:id="rId27"/>
    <p:sldId id="270" r:id="rId28"/>
    <p:sldId id="264" r:id="rId29"/>
    <p:sldId id="265" r:id="rId30"/>
    <p:sldId id="304" r:id="rId31"/>
    <p:sldId id="266" r:id="rId32"/>
    <p:sldId id="271" r:id="rId33"/>
    <p:sldId id="399" r:id="rId34"/>
    <p:sldId id="402" r:id="rId35"/>
    <p:sldId id="400" r:id="rId36"/>
    <p:sldId id="401" r:id="rId37"/>
    <p:sldId id="403" r:id="rId38"/>
    <p:sldId id="404" r:id="rId39"/>
    <p:sldId id="395" r:id="rId40"/>
    <p:sldId id="413" r:id="rId41"/>
    <p:sldId id="407" r:id="rId42"/>
    <p:sldId id="396" r:id="rId43"/>
    <p:sldId id="408" r:id="rId44"/>
    <p:sldId id="409" r:id="rId45"/>
    <p:sldId id="410" r:id="rId46"/>
    <p:sldId id="411" r:id="rId47"/>
    <p:sldId id="412" r:id="rId48"/>
    <p:sldId id="405" r:id="rId49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4" autoAdjust="0"/>
  </p:normalViewPr>
  <p:slideViewPr>
    <p:cSldViewPr>
      <p:cViewPr varScale="1">
        <p:scale>
          <a:sx n="81" d="100"/>
          <a:sy n="81" d="100"/>
        </p:scale>
        <p:origin x="1526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2D491-F6B7-435A-90C8-2D195876AEAD}" type="datetimeFigureOut">
              <a:rPr lang="nl-NL" smtClean="0"/>
              <a:pPr/>
              <a:t>12-12-2021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7A346-EFBE-46CD-A11C-14BDE541840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992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C1EA5-CA57-45F3-BC0D-C27DF1B6C5FF}" type="datetimeFigureOut">
              <a:rPr lang="nl-NL" smtClean="0"/>
              <a:pPr/>
              <a:t>12-12-2021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B107C-10C8-4663-840F-38DEE8B1366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38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12-12-2021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12-12-2021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pPr/>
              <a:t>12-12-2021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2rcwaKzDY4&amp;t=45s&amp;ab_channel=PlantHealthCureBV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92" y="3105884"/>
            <a:ext cx="6645216" cy="6462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412776"/>
            <a:ext cx="6645216" cy="64623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331640" y="764704"/>
            <a:ext cx="6645424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3900" b="1" dirty="0"/>
              <a:t>Biologische Bedrijfsvoering</a:t>
            </a:r>
          </a:p>
          <a:p>
            <a:endParaRPr lang="nl-NL" sz="3900" b="1" dirty="0"/>
          </a:p>
          <a:p>
            <a:r>
              <a:rPr lang="nl-NL" sz="3900" dirty="0"/>
              <a:t>Les 5</a:t>
            </a:r>
          </a:p>
          <a:p>
            <a:r>
              <a:rPr lang="nl-NL" sz="3000" dirty="0"/>
              <a:t>Bodem en bemesting</a:t>
            </a:r>
          </a:p>
        </p:txBody>
      </p:sp>
    </p:spTree>
    <p:extLst>
      <p:ext uri="{BB962C8B-B14F-4D97-AF65-F5344CB8AC3E}">
        <p14:creationId xmlns:p14="http://schemas.microsoft.com/office/powerpoint/2010/main" val="241882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C464D-34D0-4982-8542-54C98C48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Verdichting werkt zeer verstorend 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9C9272-4F26-429F-AE82-F5ECE2C99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Structuur</a:t>
            </a:r>
          </a:p>
          <a:p>
            <a:r>
              <a:rPr lang="nl-NL" sz="2000" dirty="0"/>
              <a:t>Bodemleven</a:t>
            </a:r>
          </a:p>
          <a:p>
            <a:r>
              <a:rPr lang="nl-NL" sz="2000" dirty="0"/>
              <a:t>Mineralisatie</a:t>
            </a:r>
          </a:p>
          <a:p>
            <a:r>
              <a:rPr lang="nl-NL" sz="2000" dirty="0"/>
              <a:t>Opbrengst</a:t>
            </a:r>
          </a:p>
          <a:p>
            <a:r>
              <a:rPr lang="nl-NL" sz="2000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CB2D0C4-E5C7-402C-9D7A-03CE61D13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43" y="2852936"/>
            <a:ext cx="8620958" cy="390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92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7B61AF-D952-4F3A-86DC-AB1441CB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En ook niet alle grond is even geschikt voor weidegang….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DEB71B-215B-44B6-9C8D-DE2B5B00A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7035015-717A-4FE4-B761-3564B1D19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189167"/>
            <a:ext cx="5370959" cy="589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83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D28FC-312F-494C-A050-9053889E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¼ water 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E3A34B8-D5BB-40F6-9672-EF9F9BB82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092" y="980728"/>
            <a:ext cx="3880404" cy="5946149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CC35E5A-CDDD-4585-A8CE-DDD95DB30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1680" y="985977"/>
            <a:ext cx="4554337" cy="60388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E3A33C4-FC51-47F1-A8A7-51B788B7EF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79"/>
          <a:stretch/>
        </p:blipFill>
        <p:spPr>
          <a:xfrm>
            <a:off x="0" y="980728"/>
            <a:ext cx="322714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90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2EA57-5D5E-4D9A-8A2F-712A4662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2" y="1196752"/>
            <a:ext cx="8316416" cy="648072"/>
          </a:xfrm>
        </p:spPr>
        <p:txBody>
          <a:bodyPr/>
          <a:lstStyle/>
          <a:p>
            <a:r>
              <a:rPr lang="nl-NL" sz="2400" dirty="0"/>
              <a:t>Beregeningsmogelijkheden lijken voor (bijna) alle bedrijven noodzakelijk</a:t>
            </a:r>
            <a:br>
              <a:rPr lang="nl-NL" sz="2400" dirty="0"/>
            </a:b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A20B93-1FDA-4EE5-AEA9-301978E11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510BD6-23BE-43BF-A266-E62775529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66023"/>
            <a:ext cx="8316416" cy="459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40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D368F-EB47-4179-B497-3B672537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Organische stof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54418F0-9CC2-4D3D-B99C-C2162C91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274136"/>
            <a:ext cx="5552375" cy="558386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79C084-BE15-4B61-B082-EF313270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08556"/>
            <a:ext cx="6635080" cy="4929411"/>
          </a:xfrm>
        </p:spPr>
        <p:txBody>
          <a:bodyPr>
            <a:normAutofit/>
          </a:bodyPr>
          <a:lstStyle/>
          <a:p>
            <a:r>
              <a:rPr lang="nl-NL" sz="2000" dirty="0"/>
              <a:t>Organische stof = plantenresten</a:t>
            </a:r>
          </a:p>
          <a:p>
            <a:r>
              <a:rPr lang="nl-NL" sz="2000" dirty="0"/>
              <a:t>Effectieve os: na 1 jaar </a:t>
            </a:r>
          </a:p>
          <a:p>
            <a:r>
              <a:rPr lang="nl-NL" sz="2000" dirty="0"/>
              <a:t>Humus: na 5 jaar</a:t>
            </a:r>
          </a:p>
          <a:p>
            <a:r>
              <a:rPr lang="nl-NL" sz="2000" dirty="0"/>
              <a:t>Lange termijn werk !!</a:t>
            </a:r>
          </a:p>
        </p:txBody>
      </p:sp>
    </p:spTree>
    <p:extLst>
      <p:ext uri="{BB962C8B-B14F-4D97-AF65-F5344CB8AC3E}">
        <p14:creationId xmlns:p14="http://schemas.microsoft.com/office/powerpoint/2010/main" val="215327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5BC33-D862-4CBE-B87D-719A6D5B0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ECC47E-A27D-4A90-8CBA-37E240B02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67B6221-CFF9-410E-92D0-B37D0BF2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323716"/>
            <a:ext cx="7849492" cy="59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82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4082D8-082B-4F90-98ED-9E2B43FA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D3DDE0-7587-44A5-8E63-F3C9B48FD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5" descr="voedselweb">
            <a:extLst>
              <a:ext uri="{FF2B5EF4-FFF2-40B4-BE49-F238E27FC236}">
                <a16:creationId xmlns:a16="http://schemas.microsoft.com/office/drawing/2014/main" id="{FDFD9659-78C6-4B61-90D8-8FEE7C8D8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02" y="107944"/>
            <a:ext cx="7938972" cy="627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06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D65A87-4C17-4AE9-9850-7241C34C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Organische stof: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534410-BB6A-4C30-9B75-652163C3D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Bodemleven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os is de motor voor het bodemleven.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Voeding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os wordt afgebroken waarbij voedingsstoffen vrijkomen, nodig voor een goede groei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Bodemstructuur: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door os verbetert de kruimelstructuur, de bewerking wordt beter, doorlaatbaarheid voor lucht en water verbetert. Kans op slemp en erosie wordt verkleind.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Waterregulatie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bodem houdt beter water vast, spons werking waardoor minder snel verdroging.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Kationen uitwisseling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kationen worden gebonden aan os en daardoor minder uitspoeling (CEC- klei/humus complex)</a:t>
            </a:r>
          </a:p>
          <a:p>
            <a:pPr marL="0" indent="0">
              <a:buNone/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30EE217-77CE-43A0-B0E8-901989219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535502"/>
            <a:ext cx="2962672" cy="232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72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CAD230-07BC-4E36-A5BE-E0AA089A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Organische stof verhogen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B079B5-FEF7-4A18-B83E-F53D2AB37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Blijvend grasland versus bouwland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316030-91BB-4C0B-A19C-7669DF5D10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47664" y="2031502"/>
            <a:ext cx="7272808" cy="482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63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FB0B8-2AD5-4F65-B0DD-CD30B0F8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Aanvoer organische stof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BE4FC2-2A34-4451-BAEA-0D8601461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0C5E1D7-BEE0-4E87-AAF5-E1ED1022F3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8916255" cy="52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66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95769-53E2-4CCF-B20B-899804FC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 we doen: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FDDC04-8112-463D-B865-6B0534E86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nl-N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Bodem en Bemesting 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Beschrijving huidige situatie omtrent bodem en bemesting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Beschrijving van de verwachte nieuwe situatie. Werk daarbij uit: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regelgeving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Welke nieuwe eisen en of knelpunten levert de regelgeving op 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Aanpak bodemverbetering, welke en hoeveel meststoffen, een organische stof balans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Afvoer/afzet (evt. aanvoer/aankoop) van meststoffen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Werkzaamheden (bodem- en mesttechnieken)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Advies m.b.t. de omschakelingsjaren</a:t>
            </a: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9152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10E42-302C-4EE3-9BAD-5B887DF26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056" y="58746"/>
            <a:ext cx="6645424" cy="648072"/>
          </a:xfrm>
        </p:spPr>
        <p:txBody>
          <a:bodyPr/>
          <a:lstStyle/>
          <a:p>
            <a:r>
              <a:rPr lang="nl-NL" dirty="0"/>
              <a:t>Aanvoer organische stof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0FE472-26EF-44EA-A7C6-B407556D1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01DB512-855A-4CD1-9FC5-4B3827C77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993760"/>
            <a:ext cx="5742562" cy="584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88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ED5088-6373-48DF-B10E-739B8D4D3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OS – balans  (</a:t>
            </a:r>
            <a:r>
              <a:rPr lang="nl-NL" sz="2000" i="1" dirty="0"/>
              <a:t>alleen Ve43)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BB3633-4DA2-4402-9B9B-8AE9396BA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Jaarlijks wordt gemiddeld 2% OS afgebroken.</a:t>
            </a:r>
          </a:p>
          <a:p>
            <a:endParaRPr lang="nl-NL" dirty="0"/>
          </a:p>
          <a:p>
            <a:r>
              <a:rPr lang="nl-NL" dirty="0"/>
              <a:t>Jaarlijks aanvoer middels plantenresten  en dierlijke mest.</a:t>
            </a:r>
          </a:p>
          <a:p>
            <a:endParaRPr lang="nl-NL" dirty="0"/>
          </a:p>
          <a:p>
            <a:r>
              <a:rPr lang="nl-NL" dirty="0"/>
              <a:t>Berekenen over meerdere jaren.</a:t>
            </a:r>
          </a:p>
          <a:p>
            <a:endParaRPr lang="nl-NL" dirty="0"/>
          </a:p>
          <a:p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/>
              <a:t>Aanvoer &gt; afbraak !</a:t>
            </a:r>
          </a:p>
        </p:txBody>
      </p:sp>
    </p:spTree>
    <p:extLst>
      <p:ext uri="{BB962C8B-B14F-4D97-AF65-F5344CB8AC3E}">
        <p14:creationId xmlns:p14="http://schemas.microsoft.com/office/powerpoint/2010/main" val="1620787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DA39ACA-A5D8-4D97-978C-DB9259134F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6068908" cy="59348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26E5170-9BDA-4C62-A1B6-0B2E69B3D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368" y="86482"/>
            <a:ext cx="6645424" cy="1254285"/>
          </a:xfrm>
        </p:spPr>
        <p:txBody>
          <a:bodyPr/>
          <a:lstStyle/>
          <a:p>
            <a:r>
              <a:rPr lang="nl-NL" dirty="0"/>
              <a:t>Bodemleven: </a:t>
            </a:r>
            <a:br>
              <a:rPr lang="nl-NL" dirty="0"/>
            </a:br>
            <a:r>
              <a:rPr lang="nl-NL" sz="2000" dirty="0"/>
              <a:t>even zwaar als het gewicht van de koeien die er op lopen !!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EBE4B9-999A-4872-B42F-3F9BC001D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844824"/>
            <a:ext cx="7427168" cy="4281339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0536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E10FD08-BF08-48B2-BD8B-5876700AE074}"/>
              </a:ext>
            </a:extLst>
          </p:cNvPr>
          <p:cNvSpPr txBox="1"/>
          <p:nvPr/>
        </p:nvSpPr>
        <p:spPr>
          <a:xfrm>
            <a:off x="323528" y="1052737"/>
            <a:ext cx="892899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nl-NL" altLang="nl-NL" sz="2800" dirty="0"/>
              <a:t>		Bodemleven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dirty="0"/>
              <a:t>		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dirty="0"/>
              <a:t>Bacteriën			3000 kg/ha		5,0 </a:t>
            </a:r>
            <a:r>
              <a:rPr lang="nl-NL" altLang="nl-NL" sz="2800" dirty="0" err="1"/>
              <a:t>mk</a:t>
            </a:r>
            <a:endParaRPr lang="nl-NL" altLang="nl-NL" sz="2800" dirty="0"/>
          </a:p>
          <a:p>
            <a:pPr eaLnBrk="1" hangingPunct="1">
              <a:lnSpc>
                <a:spcPct val="90000"/>
              </a:lnSpc>
            </a:pPr>
            <a:r>
              <a:rPr lang="nl-NL" altLang="nl-NL" sz="2800" dirty="0"/>
              <a:t>Regenwormen		700			1,2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dirty="0"/>
              <a:t>Schimmels			300   			0,5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dirty="0"/>
              <a:t>Potwormen			200			0,3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dirty="0"/>
              <a:t>Protozoën			100			0,2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dirty="0"/>
              <a:t>Overig			30			0,1</a:t>
            </a:r>
          </a:p>
          <a:p>
            <a:pPr eaLnBrk="1" hangingPunct="1">
              <a:lnSpc>
                <a:spcPct val="90000"/>
              </a:lnSpc>
            </a:pPr>
            <a:endParaRPr lang="nl-NL" altLang="nl-NL" sz="2800" dirty="0"/>
          </a:p>
          <a:p>
            <a:pPr eaLnBrk="1" hangingPunct="1">
              <a:lnSpc>
                <a:spcPct val="90000"/>
              </a:lnSpc>
            </a:pPr>
            <a:r>
              <a:rPr lang="nl-NL" altLang="nl-NL" sz="2800" dirty="0"/>
              <a:t>Totaal				4330 kg		7,3 </a:t>
            </a:r>
            <a:r>
              <a:rPr lang="nl-NL" altLang="nl-NL" sz="2800" dirty="0" err="1"/>
              <a:t>mk</a:t>
            </a:r>
            <a:endParaRPr lang="nl-NL" altLang="nl-NL" sz="2800" dirty="0"/>
          </a:p>
        </p:txBody>
      </p:sp>
    </p:spTree>
    <p:extLst>
      <p:ext uri="{BB962C8B-B14F-4D97-AF65-F5344CB8AC3E}">
        <p14:creationId xmlns:p14="http://schemas.microsoft.com/office/powerpoint/2010/main" val="1894171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0E55550-617E-4169-9825-6C2D112AA42F}"/>
              </a:ext>
            </a:extLst>
          </p:cNvPr>
          <p:cNvSpPr txBox="1"/>
          <p:nvPr/>
        </p:nvSpPr>
        <p:spPr>
          <a:xfrm>
            <a:off x="0" y="908721"/>
            <a:ext cx="8820472" cy="4829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nl-NL" altLang="nl-NL" sz="3200" dirty="0"/>
              <a:t>		Belang van OS %</a:t>
            </a:r>
          </a:p>
          <a:p>
            <a:pPr eaLnBrk="1" hangingPunct="1">
              <a:lnSpc>
                <a:spcPct val="80000"/>
              </a:lnSpc>
            </a:pPr>
            <a:endParaRPr lang="nl-NL" altLang="nl-NL" sz="3200" dirty="0"/>
          </a:p>
          <a:p>
            <a:pPr eaLnBrk="1" hangingPunct="1">
              <a:lnSpc>
                <a:spcPct val="80000"/>
              </a:lnSpc>
            </a:pPr>
            <a:r>
              <a:rPr lang="nl-NL" altLang="nl-NL" sz="3200" dirty="0"/>
              <a:t>	Stimuleert bodemleven</a:t>
            </a:r>
          </a:p>
          <a:p>
            <a:pPr eaLnBrk="1" hangingPunct="1">
              <a:lnSpc>
                <a:spcPct val="80000"/>
              </a:lnSpc>
            </a:pPr>
            <a:endParaRPr lang="nl-NL" altLang="nl-NL" sz="3200" dirty="0"/>
          </a:p>
          <a:p>
            <a:pPr eaLnBrk="1" hangingPunct="1">
              <a:lnSpc>
                <a:spcPct val="80000"/>
              </a:lnSpc>
            </a:pPr>
            <a:r>
              <a:rPr lang="nl-NL" altLang="nl-NL" sz="3200" dirty="0"/>
              <a:t>	Levert voedingstoffen; per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3200" dirty="0"/>
              <a:t>	- 25 kg 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3200" dirty="0"/>
              <a:t>	- 1,5 kg 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3200" dirty="0"/>
              <a:t>	- 1,5 kg 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altLang="nl-NL" sz="3200" dirty="0"/>
          </a:p>
          <a:p>
            <a:pPr eaLnBrk="1" hangingPunct="1">
              <a:lnSpc>
                <a:spcPct val="80000"/>
              </a:lnSpc>
            </a:pPr>
            <a:r>
              <a:rPr lang="nl-NL" altLang="nl-NL" sz="3200" dirty="0"/>
              <a:t>	Levert water; per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3200" dirty="0"/>
              <a:t>	- 6 mm per 10 cm extra hangwater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3200" dirty="0"/>
              <a:t>	- 12 mm per 10 cm extra berging</a:t>
            </a:r>
          </a:p>
        </p:txBody>
      </p:sp>
    </p:spTree>
    <p:extLst>
      <p:ext uri="{BB962C8B-B14F-4D97-AF65-F5344CB8AC3E}">
        <p14:creationId xmlns:p14="http://schemas.microsoft.com/office/powerpoint/2010/main" val="2284049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2C85111-6DA5-4668-8C1C-3974BFA23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OS-balans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AD9A2C2-7F1C-413D-996C-5999A1D34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Afbraak per jaar ca. 2 %.</a:t>
            </a:r>
          </a:p>
          <a:p>
            <a:pPr eaLnBrk="1" hangingPunct="1">
              <a:buFontTx/>
              <a:buNone/>
            </a:pPr>
            <a:r>
              <a:rPr lang="nl-NL" altLang="nl-NL"/>
              <a:t>   afh. van		- gewas</a:t>
            </a:r>
          </a:p>
          <a:p>
            <a:pPr eaLnBrk="1" hangingPunct="1">
              <a:buFontTx/>
              <a:buNone/>
            </a:pPr>
            <a:r>
              <a:rPr lang="nl-NL" altLang="nl-NL"/>
              <a:t>				- grondsoort</a:t>
            </a:r>
          </a:p>
          <a:p>
            <a:pPr eaLnBrk="1" hangingPunct="1">
              <a:buFontTx/>
              <a:buNone/>
            </a:pPr>
            <a:r>
              <a:rPr lang="nl-NL" altLang="nl-NL"/>
              <a:t>				- temperatuur &amp; vocht</a:t>
            </a:r>
          </a:p>
          <a:p>
            <a:pPr eaLnBrk="1" hangingPunct="1">
              <a:buFontTx/>
              <a:buNone/>
            </a:pPr>
            <a:r>
              <a:rPr lang="nl-NL" altLang="nl-NL"/>
              <a:t>				- GRONDBEWERKING +1%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Evenveel EOS weer aanvoeren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909C078-1611-4F3C-9DC8-1EE9009D8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EOS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DF453F9-CCFF-4EAE-AF92-702E5569C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z="2800"/>
              <a:t>Grasland			8000 vos	2575 eos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/>
              <a:t>Snijmaïs			2000		675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/>
              <a:t>Korrelmaïs		6000		2000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/>
              <a:t>Vanggewas		5000		1000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/>
              <a:t>RVDM			60		30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/>
              <a:t>RVstalmest		140		70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/>
              <a:t>Vleeskalvermest	15		4</a:t>
            </a:r>
          </a:p>
          <a:p>
            <a:pPr eaLnBrk="1" hangingPunct="1">
              <a:lnSpc>
                <a:spcPct val="90000"/>
              </a:lnSpc>
            </a:pPr>
            <a:endParaRPr lang="nl-NL" altLang="nl-NL" sz="2800"/>
          </a:p>
          <a:p>
            <a:pPr eaLnBrk="1" hangingPunct="1">
              <a:lnSpc>
                <a:spcPct val="90000"/>
              </a:lnSpc>
            </a:pPr>
            <a:r>
              <a:rPr lang="nl-NL" altLang="nl-NL" sz="2800"/>
              <a:t>Zie tabel in stencil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D218DBF4-0EBB-4C41-8609-DBD7CACC01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13315" name="Tijdelijke aanduiding voor inhoud 3">
            <a:extLst>
              <a:ext uri="{FF2B5EF4-FFF2-40B4-BE49-F238E27FC236}">
                <a16:creationId xmlns:a16="http://schemas.microsoft.com/office/drawing/2014/main" id="{C517739D-41F7-4AD2-8DC0-8B35FEDEB2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44450"/>
            <a:ext cx="8856663" cy="677545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C504E2F-54A8-4261-9377-5C8B82050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Berekening (3%)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701B4DD-D264-41D0-BDA5-95C0B7C90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600" y="1268760"/>
            <a:ext cx="7776864" cy="4929411"/>
          </a:xfrm>
        </p:spPr>
        <p:txBody>
          <a:bodyPr/>
          <a:lstStyle/>
          <a:p>
            <a:pPr eaLnBrk="1" hangingPunct="1"/>
            <a:r>
              <a:rPr lang="nl-NL" altLang="nl-NL" dirty="0"/>
              <a:t>1.  10.000 x bouwvoor (m) =</a:t>
            </a:r>
          </a:p>
          <a:p>
            <a:pPr eaLnBrk="1" hangingPunct="1">
              <a:buFontTx/>
              <a:buNone/>
            </a:pPr>
            <a:r>
              <a:rPr lang="nl-NL" altLang="nl-NL" dirty="0"/>
              <a:t>         10.000 x 0,30 =                3.000 m3</a:t>
            </a:r>
          </a:p>
          <a:p>
            <a:pPr eaLnBrk="1" hangingPunct="1">
              <a:buFontTx/>
              <a:buNone/>
            </a:pPr>
            <a:endParaRPr lang="nl-NL" altLang="nl-NL" dirty="0"/>
          </a:p>
          <a:p>
            <a:pPr eaLnBrk="1" hangingPunct="1"/>
            <a:r>
              <a:rPr lang="nl-NL" altLang="nl-NL" dirty="0"/>
              <a:t>2.   3.000 x dichtheid (tabel) =</a:t>
            </a:r>
          </a:p>
          <a:p>
            <a:pPr eaLnBrk="1" hangingPunct="1">
              <a:buFontTx/>
              <a:buNone/>
            </a:pPr>
            <a:r>
              <a:rPr lang="nl-NL" altLang="nl-NL" dirty="0"/>
              <a:t>			3000 X 1450 =      4.350.000 KG</a:t>
            </a:r>
          </a:p>
          <a:p>
            <a:pPr eaLnBrk="1" hangingPunct="1"/>
            <a:endParaRPr lang="nl-NL" altLang="nl-NL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749FE18-F6E5-44C8-B9D5-507B5ABCD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5A4DE74-47E4-4326-82D2-3690EAA9F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1196752"/>
            <a:ext cx="8579296" cy="492941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nl-NL" altLang="nl-NL" sz="2800" dirty="0"/>
              <a:t>3.  afbraak 2 %  van 3 % OS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800" dirty="0"/>
              <a:t>    	4.350.000 x 0,03 x 0,02 =      	2610 kg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altLang="nl-NL" sz="2800" dirty="0"/>
          </a:p>
          <a:p>
            <a:pPr eaLnBrk="1" hangingPunct="1">
              <a:lnSpc>
                <a:spcPct val="90000"/>
              </a:lnSpc>
            </a:pPr>
            <a:r>
              <a:rPr lang="nl-NL" altLang="nl-NL" sz="2800" dirty="0"/>
              <a:t>4.  aanvoer: 40 M3 DMR     =      	1200 kg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800" dirty="0"/>
              <a:t>                       snijmaïs           =                 675 kg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800" dirty="0"/>
              <a:t>			     vanggewas     =	         </a:t>
            </a:r>
            <a:r>
              <a:rPr lang="nl-NL" altLang="nl-NL" sz="2800" u="sng" dirty="0"/>
              <a:t>1000 kg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800" dirty="0"/>
              <a:t>								2875 kg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800" dirty="0"/>
              <a:t>Conclusie: incl. vanggewas net genoeg.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800" dirty="0"/>
              <a:t>                  1875 = 2,1% van 4.350.000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B6FB9-E8D0-488B-A47D-3BB1CC01B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648072"/>
          </a:xfrm>
        </p:spPr>
        <p:txBody>
          <a:bodyPr/>
          <a:lstStyle/>
          <a:p>
            <a:r>
              <a:rPr lang="nl-NL" dirty="0"/>
              <a:t>De regelgeving </a:t>
            </a:r>
            <a:r>
              <a:rPr lang="nl-NL" sz="2400" dirty="0"/>
              <a:t>in relatie tot bodemgebruik: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1DCB2-AC7A-4B37-BB37-69C608E53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Bio boeren: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Verplichte weidegang:</a:t>
            </a:r>
          </a:p>
          <a:p>
            <a:pPr marL="0" indent="0">
              <a:buNone/>
            </a:pPr>
            <a:r>
              <a:rPr lang="nl-NL" sz="2000" dirty="0"/>
              <a:t>MK 15 april-15 oktober &gt; 8 uur; max 6,5 koe /ha</a:t>
            </a:r>
          </a:p>
          <a:p>
            <a:pPr marL="0" indent="0">
              <a:buNone/>
            </a:pPr>
            <a:r>
              <a:rPr lang="nl-NL" sz="2000" dirty="0"/>
              <a:t>DK en jongvee dag en nacht weiden.</a:t>
            </a:r>
          </a:p>
          <a:p>
            <a:pPr marL="0" indent="0">
              <a:buNone/>
            </a:pPr>
            <a:r>
              <a:rPr lang="nl-NL" sz="2000" dirty="0"/>
              <a:t>Verkaveling/ beweidbare huiskavel?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&gt; 60 % zelf </a:t>
            </a:r>
            <a:r>
              <a:rPr lang="nl-NL" sz="2000" dirty="0"/>
              <a:t>(of in regio) </a:t>
            </a:r>
            <a:r>
              <a:rPr lang="nl-NL" dirty="0"/>
              <a:t>geproduceerd voer:</a:t>
            </a:r>
          </a:p>
          <a:p>
            <a:pPr marL="0" indent="0">
              <a:buNone/>
            </a:pPr>
            <a:r>
              <a:rPr lang="nl-NL" sz="2000" dirty="0"/>
              <a:t>Aangekocht (ruw)voer is duur</a:t>
            </a:r>
          </a:p>
          <a:p>
            <a:pPr marL="0" indent="0">
              <a:buNone/>
            </a:pPr>
            <a:r>
              <a:rPr lang="nl-NL" sz="2000" dirty="0"/>
              <a:t>Max 40 % krachtvoer</a:t>
            </a:r>
          </a:p>
          <a:p>
            <a:pPr marL="0" indent="0">
              <a:buNone/>
            </a:pPr>
            <a:r>
              <a:rPr lang="nl-NL" sz="2000" dirty="0"/>
              <a:t>In de praktijk geen issue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7949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fbeelding 1">
            <a:extLst>
              <a:ext uri="{FF2B5EF4-FFF2-40B4-BE49-F238E27FC236}">
                <a16:creationId xmlns:a16="http://schemas.microsoft.com/office/drawing/2014/main" id="{28F41D83-213A-4DF9-9088-5693E0009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5360988"/>
            <a:ext cx="15128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Afbeelding 2">
            <a:extLst>
              <a:ext uri="{FF2B5EF4-FFF2-40B4-BE49-F238E27FC236}">
                <a16:creationId xmlns:a16="http://schemas.microsoft.com/office/drawing/2014/main" id="{25883B4E-BC0B-4FD6-93FA-F5F9C90E4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68400"/>
            <a:ext cx="31337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BF7C6970-AB8D-47F0-84A8-ECF41B4A5CDD}"/>
              </a:ext>
            </a:extLst>
          </p:cNvPr>
          <p:cNvSpPr txBox="1"/>
          <p:nvPr/>
        </p:nvSpPr>
        <p:spPr>
          <a:xfrm>
            <a:off x="2124075" y="185738"/>
            <a:ext cx="7448550" cy="1785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latin typeface="Open Sans Extrabold"/>
                <a:cs typeface="Open Sans Extrabold"/>
              </a:rPr>
              <a:t>Organische</a:t>
            </a:r>
            <a:r>
              <a:rPr lang="en-US" sz="2800" b="1" dirty="0">
                <a:latin typeface="Open Sans Extrabold"/>
                <a:cs typeface="Open Sans Extrabold"/>
              </a:rPr>
              <a:t> </a:t>
            </a:r>
            <a:r>
              <a:rPr lang="en-US" sz="2800" b="1" dirty="0" err="1">
                <a:latin typeface="Open Sans Extrabold"/>
                <a:cs typeface="Open Sans Extrabold"/>
              </a:rPr>
              <a:t>stofbalans</a:t>
            </a:r>
            <a:endParaRPr lang="en-US" sz="2800" b="1" dirty="0">
              <a:latin typeface="Open Sans Extrabold"/>
              <a:cs typeface="Open Sans Extrabold"/>
            </a:endParaRPr>
          </a:p>
          <a:p>
            <a:pPr>
              <a:defRPr/>
            </a:pPr>
            <a:endParaRPr lang="en-US" sz="1000" b="1" dirty="0">
              <a:latin typeface="Open Sans Extrabold"/>
              <a:cs typeface="Open Sans Extrabold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b="1" dirty="0"/>
              <a:t>100 x 100 x 0,25 x 1300 x 3% x 2% = 2000 kg afbraak</a:t>
            </a:r>
            <a:endParaRPr lang="nl-NL" dirty="0"/>
          </a:p>
          <a:p>
            <a:pPr>
              <a:defRPr/>
            </a:pPr>
            <a:r>
              <a:rPr lang="nl-NL" dirty="0"/>
              <a:t>				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	</a:t>
            </a:r>
          </a:p>
        </p:txBody>
      </p:sp>
      <p:pic>
        <p:nvPicPr>
          <p:cNvPr id="16389" name="Afbeelding 4">
            <a:extLst>
              <a:ext uri="{FF2B5EF4-FFF2-40B4-BE49-F238E27FC236}">
                <a16:creationId xmlns:a16="http://schemas.microsoft.com/office/drawing/2014/main" id="{9DF23CC8-C07C-480A-8009-B2A0F6EDB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16788" r="7413" b="17227"/>
          <a:stretch>
            <a:fillRect/>
          </a:stretch>
        </p:blipFill>
        <p:spPr bwMode="auto">
          <a:xfrm>
            <a:off x="7705725" y="4757738"/>
            <a:ext cx="11207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Afbeelding 5">
            <a:extLst>
              <a:ext uri="{FF2B5EF4-FFF2-40B4-BE49-F238E27FC236}">
                <a16:creationId xmlns:a16="http://schemas.microsoft.com/office/drawing/2014/main" id="{C30657C7-23EE-4AFE-BC94-9DBCC5F9C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7656512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D8F47C8-5439-4E48-BCB5-B1BC21574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Grasland ploegen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00DE92D-F765-45E2-8E15-A39A475A2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19256" cy="492941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dirty="0"/>
              <a:t>10.000 x 0,30 x 1340 =    4.020.000 kg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dirty="0"/>
              <a:t>5% OS = 		           201.000 kg OS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dirty="0"/>
              <a:t>Afbraak 3 % = 			      6.030 kg</a:t>
            </a:r>
          </a:p>
          <a:p>
            <a:pPr eaLnBrk="1" hangingPunct="1">
              <a:lnSpc>
                <a:spcPct val="90000"/>
              </a:lnSpc>
            </a:pPr>
            <a:endParaRPr lang="nl-NL" altLang="nl-NL" dirty="0"/>
          </a:p>
          <a:p>
            <a:pPr eaLnBrk="1" hangingPunct="1">
              <a:lnSpc>
                <a:spcPct val="90000"/>
              </a:lnSpc>
            </a:pPr>
            <a:r>
              <a:rPr lang="nl-NL" altLang="nl-NL" dirty="0"/>
              <a:t>=	lekker veel mineralen vrij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dirty="0"/>
              <a:t>		= 201 m3 </a:t>
            </a:r>
            <a:r>
              <a:rPr lang="nl-NL" altLang="nl-NL" dirty="0" err="1"/>
              <a:t>Runderdrijfmest</a:t>
            </a:r>
            <a:r>
              <a:rPr lang="nl-NL" altLang="nl-NL" dirty="0"/>
              <a:t> !!!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altLang="nl-NL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dirty="0"/>
              <a:t>Dus bespaar op zulke percelen mest zodat je andere percelen wat meer kunt geven 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dirty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C69D6D88-D7F0-4E5E-A406-0AFE86CC0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18435" name="Tijdelijke aanduiding voor inhoud 3">
            <a:extLst>
              <a:ext uri="{FF2B5EF4-FFF2-40B4-BE49-F238E27FC236}">
                <a16:creationId xmlns:a16="http://schemas.microsoft.com/office/drawing/2014/main" id="{446F18AA-489E-4AFB-AA93-675E4B18DE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846138"/>
            <a:ext cx="7429590" cy="5679206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D6FA6-D03E-47CB-9B2D-587B6A93B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056" y="515538"/>
            <a:ext cx="6645424" cy="648072"/>
          </a:xfrm>
        </p:spPr>
        <p:txBody>
          <a:bodyPr/>
          <a:lstStyle/>
          <a:p>
            <a:r>
              <a:rPr lang="nl-NL" dirty="0"/>
              <a:t>Bodemleven</a:t>
            </a:r>
            <a:br>
              <a:rPr lang="nl-NL" dirty="0"/>
            </a:br>
            <a:br>
              <a:rPr lang="nl-NL" dirty="0"/>
            </a:br>
            <a:r>
              <a:rPr lang="nl-NL" dirty="0"/>
              <a:t>Wie kent dit nog ??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968163-AD16-417E-95F0-68ED9C2F6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A3EB13A-03F9-420F-AC5E-017F9A529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527" y="1772816"/>
            <a:ext cx="6489179" cy="54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13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C346F6-585B-4DC9-83BF-5C480990F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863EF0-0A57-4236-A5A5-693ADCC57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D1BB41C-BB21-4BE6-97E1-70688FC8A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083" y="0"/>
            <a:ext cx="7261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84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42C5AD-F853-4A07-BEE3-3197D5EC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-6306"/>
            <a:ext cx="6645424" cy="648072"/>
          </a:xfrm>
        </p:spPr>
        <p:txBody>
          <a:bodyPr/>
          <a:lstStyle/>
          <a:p>
            <a:r>
              <a:rPr lang="nl-NL" dirty="0"/>
              <a:t>Bodemleven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70AF0BE-EB6B-4F69-ACD4-BEBEDB394FD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734852"/>
            <a:ext cx="9144000" cy="626225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29E393-6DD6-49C7-9B61-13E575070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Sterke achteruitgang: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Intensief grondgebruik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Kunstmestgebruik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Chemische middelen</a:t>
            </a:r>
          </a:p>
        </p:txBody>
      </p:sp>
    </p:spTree>
    <p:extLst>
      <p:ext uri="{BB962C8B-B14F-4D97-AF65-F5344CB8AC3E}">
        <p14:creationId xmlns:p14="http://schemas.microsoft.com/office/powerpoint/2010/main" val="4283149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E971D-6075-4D85-A9DF-B384074A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Bodemleven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342FA8-331A-435C-AEE9-647C27570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Grond met rust laten: blijvend grasland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ECBE350-7A00-42E4-9B0F-9623875EEA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85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DB572-74A0-42A5-AD61-EEE4430C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Niet kerende grondbewerking NKG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E6383F-2BF1-42C5-A1B5-26EDF154D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8" y="1412777"/>
            <a:ext cx="9143103" cy="544182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C129247-E814-4B44-AB6D-150512B47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734" y="2816232"/>
            <a:ext cx="3340596" cy="2060245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9C1CC5-22FB-4402-98D0-024D2E242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95159" y="4869602"/>
            <a:ext cx="3340596" cy="183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48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8BBB80-69C7-46D7-97DB-788B9207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144402"/>
            <a:ext cx="6645424" cy="648072"/>
          </a:xfrm>
        </p:spPr>
        <p:txBody>
          <a:bodyPr/>
          <a:lstStyle/>
          <a:p>
            <a:r>
              <a:rPr lang="nl-NL" dirty="0"/>
              <a:t>Grond niet onbedekt laten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9E35BD-7A85-4E56-B94F-93BC125B8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D7523A-DA08-4AEB-8047-C00B78E49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2" y="854668"/>
            <a:ext cx="9145502" cy="600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965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C7827E-9384-4B78-B393-FD13CE66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Roulatie van gewassen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3727EA-FACC-4FB3-AC21-46647AD05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Blijvend grasland is voor os-opbouw het beste</a:t>
            </a:r>
          </a:p>
          <a:p>
            <a:r>
              <a:rPr lang="nl-NL" dirty="0"/>
              <a:t>Gras-klaver is motor op bio-bedrijven</a:t>
            </a:r>
          </a:p>
          <a:p>
            <a:r>
              <a:rPr lang="nl-NL" dirty="0"/>
              <a:t>Klavers en kruiden verdwijnen na enkele jaren uit blijvend grasland</a:t>
            </a:r>
          </a:p>
          <a:p>
            <a:r>
              <a:rPr lang="nl-NL" dirty="0" err="1"/>
              <a:t>Doorzaaien</a:t>
            </a:r>
            <a:r>
              <a:rPr lang="nl-NL" dirty="0"/>
              <a:t> werkt vaak minder goed</a:t>
            </a:r>
          </a:p>
          <a:p>
            <a:r>
              <a:rPr lang="nl-NL" dirty="0"/>
              <a:t>Roulatie lijkt noodzakelijk </a:t>
            </a:r>
          </a:p>
        </p:txBody>
      </p:sp>
    </p:spTree>
    <p:extLst>
      <p:ext uri="{BB962C8B-B14F-4D97-AF65-F5344CB8AC3E}">
        <p14:creationId xmlns:p14="http://schemas.microsoft.com/office/powerpoint/2010/main" val="87953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A4BE1-3E20-4B97-9759-2AEF045F4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regelgeving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E6D43A-8493-4D2B-B6B4-48F411105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Verder geen beperkingen in gebruik, maar….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Biologisch boeren betekent boeren met minder “hulpmiddelen” als kunstmest of </a:t>
            </a:r>
            <a:r>
              <a:rPr lang="nl-NL" sz="2400" dirty="0" err="1"/>
              <a:t>chem</a:t>
            </a:r>
            <a:r>
              <a:rPr lang="nl-NL" sz="2400" dirty="0"/>
              <a:t>. onkruidbestrijding.</a:t>
            </a:r>
          </a:p>
          <a:p>
            <a:endParaRPr lang="nl-NL" sz="2400" dirty="0"/>
          </a:p>
          <a:p>
            <a:r>
              <a:rPr lang="nl-NL" sz="2400" dirty="0"/>
              <a:t>De verschillen in bodemkwaliteit worden daardoor beter zichtbaar.</a:t>
            </a:r>
          </a:p>
          <a:p>
            <a:endParaRPr lang="nl-NL" sz="2400" dirty="0"/>
          </a:p>
          <a:p>
            <a:r>
              <a:rPr lang="nl-NL" sz="2400" dirty="0"/>
              <a:t>Daardoor is goed bodemgebruik voor bio-boeren </a:t>
            </a:r>
            <a:r>
              <a:rPr lang="nl-NL" sz="2400" b="1" dirty="0">
                <a:solidFill>
                  <a:srgbClr val="FF0000"/>
                </a:solidFill>
              </a:rPr>
              <a:t>nog</a:t>
            </a:r>
            <a:r>
              <a:rPr lang="nl-NL" sz="2400" dirty="0"/>
              <a:t> belangrijker dan voor gangbare boeren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2056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8AEE2-B6CC-48EB-A641-9CEE232A1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Film </a:t>
            </a:r>
            <a:r>
              <a:rPr lang="nl-NL" sz="2000" dirty="0"/>
              <a:t>Wisselwerking bodemleven en plant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886CC2-3A5B-4955-BDC8-7CF0E5472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196752"/>
            <a:ext cx="7859216" cy="4929411"/>
          </a:xfrm>
        </p:spPr>
        <p:txBody>
          <a:bodyPr>
            <a:normAutofit/>
          </a:bodyPr>
          <a:lstStyle/>
          <a:p>
            <a:r>
              <a:rPr lang="nl-NL" dirty="0"/>
              <a:t>Bekijk de film door op de link te klikken:</a:t>
            </a:r>
          </a:p>
          <a:p>
            <a:endParaRPr lang="nl-NL" dirty="0"/>
          </a:p>
          <a:p>
            <a:r>
              <a:rPr lang="nl-NL" sz="2000" dirty="0">
                <a:hlinkClick r:id="rId2"/>
              </a:rPr>
              <a:t>https://www.youtube.com/watch?v=12rcwaKzDY4&amp;t=45s&amp;ab_channel=PlantHealthCureBV</a:t>
            </a:r>
            <a:endParaRPr lang="nl-NL" sz="2000" dirty="0"/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685454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58FCC-754C-43BF-A944-A5F9F6CFB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Bemesten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6C9780-C768-496B-AF42-25C6F8FA2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22FB6D7-2B32-4CF7-8BBB-89EA94F36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27566"/>
            <a:ext cx="7996751" cy="581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09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33AEC-EA48-4F06-956B-015E2C405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Bemesting Bio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5061BE-E76E-42B1-BCCB-8576C0686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Norm: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Maximaal 170 kg N uit dierlijke mest</a:t>
            </a:r>
          </a:p>
          <a:p>
            <a:endParaRPr lang="nl-NL" dirty="0"/>
          </a:p>
          <a:p>
            <a:r>
              <a:rPr lang="nl-NL" dirty="0"/>
              <a:t>Europese richtlijn</a:t>
            </a:r>
          </a:p>
          <a:p>
            <a:endParaRPr lang="nl-NL" dirty="0"/>
          </a:p>
          <a:p>
            <a:r>
              <a:rPr lang="nl-NL" dirty="0"/>
              <a:t>Dus geen derogatie voordeel</a:t>
            </a:r>
          </a:p>
        </p:txBody>
      </p:sp>
    </p:spTree>
    <p:extLst>
      <p:ext uri="{BB962C8B-B14F-4D97-AF65-F5344CB8AC3E}">
        <p14:creationId xmlns:p14="http://schemas.microsoft.com/office/powerpoint/2010/main" val="30949557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346A6-AC9C-493E-BD06-BBF673AA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Mestproductie berekenen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58A8C3-D075-4BA0-8C1B-9C7285438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Gemiddelde dieraantallen per categorie.</a:t>
            </a:r>
          </a:p>
          <a:p>
            <a:endParaRPr lang="nl-NL" dirty="0"/>
          </a:p>
          <a:p>
            <a:r>
              <a:rPr lang="nl-NL" dirty="0"/>
              <a:t>N- en P2O5 productie per categorie opzoeken</a:t>
            </a:r>
          </a:p>
          <a:p>
            <a:endParaRPr lang="nl-NL" dirty="0"/>
          </a:p>
          <a:p>
            <a:pPr lvl="1"/>
            <a:r>
              <a:rPr lang="nl-NL" dirty="0"/>
              <a:t>Voor melkkoeien tabel 6 RVO</a:t>
            </a:r>
          </a:p>
          <a:p>
            <a:pPr lvl="1"/>
            <a:r>
              <a:rPr lang="nl-NL" dirty="0"/>
              <a:t>Voor jongvee tabel 4 RVO</a:t>
            </a:r>
          </a:p>
          <a:p>
            <a:pPr marL="0" indent="0">
              <a:buNone/>
            </a:pP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98946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A8CD5-985B-4960-9CE5-A50D465F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Plaatsingsruimte: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F02D46-F32A-4BAF-A0F6-D8843CEE3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170 kg N * aantal ha in gebruik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Fosfaatnorm per teelt en fosfaattoestand op zoeken in tabel 0</a:t>
            </a:r>
          </a:p>
          <a:p>
            <a:endParaRPr lang="nl-NL" dirty="0"/>
          </a:p>
          <a:p>
            <a:r>
              <a:rPr lang="nl-NL" dirty="0"/>
              <a:t>Gebruik </a:t>
            </a:r>
            <a:r>
              <a:rPr lang="nl-NL" dirty="0" err="1"/>
              <a:t>excel</a:t>
            </a:r>
            <a:r>
              <a:rPr lang="nl-NL" dirty="0"/>
              <a:t> Mestberekening</a:t>
            </a:r>
          </a:p>
        </p:txBody>
      </p:sp>
    </p:spTree>
    <p:extLst>
      <p:ext uri="{BB962C8B-B14F-4D97-AF65-F5344CB8AC3E}">
        <p14:creationId xmlns:p14="http://schemas.microsoft.com/office/powerpoint/2010/main" val="1723208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F8986-8E58-419D-B6F5-C85E921C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Bemesting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0FA263-C598-45D6-B1D5-BE32B395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A- en B- meststoffen. Zie lijst op SKAL.nl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&gt; 60 % van de N moet uit A-meststoffen afkomstig zijn.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Overschot aan mest? Verplicht uitrijden op ander bio-bedrijf.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Tekort aan mest? Aanvoer van gangbare mest is toegestaan (</a:t>
            </a:r>
            <a:r>
              <a:rPr lang="nl-NL" sz="2000" dirty="0"/>
              <a:t>mits wordt voldaan aan 60 % eis).</a:t>
            </a:r>
          </a:p>
        </p:txBody>
      </p:sp>
    </p:spTree>
    <p:extLst>
      <p:ext uri="{BB962C8B-B14F-4D97-AF65-F5344CB8AC3E}">
        <p14:creationId xmlns:p14="http://schemas.microsoft.com/office/powerpoint/2010/main" val="17584261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A3678-97EE-456E-9180-10F9491A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Bemesting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528CF2-6D5F-49D4-9A9C-0453C4BC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Geen kunstmest mogelijk, dus alles moet uit de dierlijke mest komen.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Goede verdeling en juiste tijdstip nog belangrijker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Bij vaste mest meer aandacht voor compostering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Door beperkte N-mineraal in mest start groei op later tijdstip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3504705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FD2BD-FCAC-41B0-9969-41A5C19D4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Bemesting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387895-ADDB-47E3-AA3C-1E1EF74F0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Koeien lopen veel buiten, dus weinig mest in de put. (</a:t>
            </a:r>
            <a:r>
              <a:rPr lang="nl-NL" sz="2000" dirty="0"/>
              <a:t>Hoeveel?? Berekenen!)</a:t>
            </a:r>
          </a:p>
          <a:p>
            <a:endParaRPr lang="nl-NL" dirty="0"/>
          </a:p>
          <a:p>
            <a:r>
              <a:rPr lang="nl-NL" dirty="0"/>
              <a:t>In de zomer te weinig mest ?</a:t>
            </a:r>
          </a:p>
          <a:p>
            <a:endParaRPr lang="nl-NL" dirty="0"/>
          </a:p>
          <a:p>
            <a:r>
              <a:rPr lang="nl-NL" dirty="0" err="1"/>
              <a:t>Groei-seizoen</a:t>
            </a:r>
            <a:r>
              <a:rPr lang="nl-NL" dirty="0"/>
              <a:t> gras verlengen door ook einde zomer nog mest uit te rijden </a:t>
            </a:r>
          </a:p>
        </p:txBody>
      </p:sp>
    </p:spTree>
    <p:extLst>
      <p:ext uri="{BB962C8B-B14F-4D97-AF65-F5344CB8AC3E}">
        <p14:creationId xmlns:p14="http://schemas.microsoft.com/office/powerpoint/2010/main" val="9711655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D0B6EE-7A24-4BDC-9999-BBBFE7A14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Bemesting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7D389D-658F-4CCF-9B18-E08DF9A06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98" y="1196752"/>
            <a:ext cx="6635080" cy="4929411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Kalk is toegestaan om pH op peil te brengen (</a:t>
            </a:r>
            <a:r>
              <a:rPr lang="nl-NL" sz="2000" dirty="0" err="1"/>
              <a:t>mn</a:t>
            </a:r>
            <a:r>
              <a:rPr lang="nl-NL" sz="2000" dirty="0"/>
              <a:t>. Voor vlinderbloemigen).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Daarnaast zijn er veel (vaak dure)  additieven toegestaan. Onderstaand enkele voorbeelden: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9637403-7C4D-41C1-931C-8BBF3FBB3099}"/>
              </a:ext>
            </a:extLst>
          </p:cNvPr>
          <p:cNvSpPr txBox="1"/>
          <p:nvPr/>
        </p:nvSpPr>
        <p:spPr>
          <a:xfrm>
            <a:off x="2411760" y="2980071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222222"/>
                </a:solidFill>
                <a:effectLst/>
                <a:latin typeface="Lato"/>
              </a:rPr>
              <a:t>Top </a:t>
            </a:r>
            <a:r>
              <a:rPr lang="nl-NL" b="0" i="0" dirty="0" err="1">
                <a:solidFill>
                  <a:srgbClr val="222222"/>
                </a:solidFill>
                <a:effectLst/>
                <a:latin typeface="Lato"/>
              </a:rPr>
              <a:t>Trace</a:t>
            </a:r>
            <a:r>
              <a:rPr lang="nl-NL" b="0" i="0" dirty="0">
                <a:solidFill>
                  <a:srgbClr val="222222"/>
                </a:solidFill>
                <a:effectLst/>
                <a:latin typeface="Lato"/>
              </a:rPr>
              <a:t> Micro Bio, een bladmeststof met een mix van borium, koper, ijzer, mangaan, molybdeen en zink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 err="1">
                <a:solidFill>
                  <a:srgbClr val="222222"/>
                </a:solidFill>
                <a:effectLst/>
                <a:latin typeface="Lato"/>
              </a:rPr>
              <a:t>Bolikel</a:t>
            </a:r>
            <a:r>
              <a:rPr lang="nl-NL" b="0" i="0" dirty="0">
                <a:solidFill>
                  <a:srgbClr val="222222"/>
                </a:solidFill>
                <a:effectLst/>
                <a:latin typeface="Lato"/>
              </a:rPr>
              <a:t> XP, een vloeibare bodemmeststof die de beschikbaarheid van ijzer vergroot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222222"/>
                </a:solidFill>
                <a:effectLst/>
                <a:latin typeface="Lato"/>
              </a:rPr>
              <a:t>Top </a:t>
            </a:r>
            <a:r>
              <a:rPr lang="nl-NL" b="0" i="0" dirty="0" err="1">
                <a:solidFill>
                  <a:srgbClr val="222222"/>
                </a:solidFill>
                <a:effectLst/>
                <a:latin typeface="Lato"/>
              </a:rPr>
              <a:t>Trace</a:t>
            </a:r>
            <a:r>
              <a:rPr lang="nl-NL" b="0" i="0" dirty="0">
                <a:solidFill>
                  <a:srgbClr val="222222"/>
                </a:solidFill>
                <a:effectLst/>
                <a:latin typeface="Lato"/>
              </a:rPr>
              <a:t> Calcium Bio, een bladmeststof met calcium en aminozuren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 err="1">
                <a:solidFill>
                  <a:srgbClr val="222222"/>
                </a:solidFill>
                <a:effectLst/>
                <a:latin typeface="Lato"/>
              </a:rPr>
              <a:t>Fertichel</a:t>
            </a:r>
            <a:r>
              <a:rPr lang="nl-NL" b="0" i="0" dirty="0">
                <a:solidFill>
                  <a:srgbClr val="222222"/>
                </a:solidFill>
                <a:effectLst/>
                <a:latin typeface="Lato"/>
              </a:rPr>
              <a:t> Mangaan en </a:t>
            </a:r>
            <a:r>
              <a:rPr lang="nl-NL" b="0" i="0" dirty="0" err="1">
                <a:solidFill>
                  <a:srgbClr val="222222"/>
                </a:solidFill>
                <a:effectLst/>
                <a:latin typeface="Lato"/>
              </a:rPr>
              <a:t>Fertichel</a:t>
            </a:r>
            <a:r>
              <a:rPr lang="nl-NL" b="0" i="0" dirty="0">
                <a:solidFill>
                  <a:srgbClr val="222222"/>
                </a:solidFill>
                <a:effectLst/>
                <a:latin typeface="Lato"/>
              </a:rPr>
              <a:t> Zink, voor een bladvoeding met zink en mangaan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222222"/>
                </a:solidFill>
                <a:effectLst/>
                <a:latin typeface="Lato"/>
              </a:rPr>
              <a:t>Al eerder beschikbaar voor biologische teelt waren Top </a:t>
            </a:r>
            <a:r>
              <a:rPr lang="nl-NL" b="0" i="0" dirty="0" err="1">
                <a:solidFill>
                  <a:srgbClr val="222222"/>
                </a:solidFill>
                <a:effectLst/>
                <a:latin typeface="Lato"/>
              </a:rPr>
              <a:t>Trace</a:t>
            </a:r>
            <a:r>
              <a:rPr lang="nl-NL" b="0" i="0" dirty="0">
                <a:solidFill>
                  <a:srgbClr val="222222"/>
                </a:solidFill>
                <a:effectLst/>
                <a:latin typeface="Lato"/>
              </a:rPr>
              <a:t> Borium en Top </a:t>
            </a:r>
            <a:r>
              <a:rPr lang="nl-NL" b="0" i="0" dirty="0" err="1">
                <a:solidFill>
                  <a:srgbClr val="222222"/>
                </a:solidFill>
                <a:effectLst/>
                <a:latin typeface="Lato"/>
              </a:rPr>
              <a:t>Trace</a:t>
            </a:r>
            <a:r>
              <a:rPr lang="nl-NL" b="0" i="0" dirty="0">
                <a:solidFill>
                  <a:srgbClr val="222222"/>
                </a:solidFill>
                <a:effectLst/>
                <a:latin typeface="Lato"/>
              </a:rPr>
              <a:t> Zwavel.</a:t>
            </a:r>
          </a:p>
        </p:txBody>
      </p:sp>
    </p:spTree>
    <p:extLst>
      <p:ext uri="{BB962C8B-B14F-4D97-AF65-F5344CB8AC3E}">
        <p14:creationId xmlns:p14="http://schemas.microsoft.com/office/powerpoint/2010/main" val="89525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B6300-C4C9-490F-B5AE-4F8A8916A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bodem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BD33FD-67A6-4AEA-A06F-81642106E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Sommige gronden minder geschikt: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sz="2400" dirty="0"/>
              <a:t>Hogere (GWT&gt;7) en lichte zandgronden met laag % os minder geschikt.</a:t>
            </a:r>
          </a:p>
          <a:p>
            <a:endParaRPr lang="nl-NL" sz="2400" dirty="0"/>
          </a:p>
          <a:p>
            <a:r>
              <a:rPr lang="nl-NL" sz="2400" dirty="0"/>
              <a:t>Kleigronden beter geschikt door van nature een betere bodemvruchtbaarheid</a:t>
            </a:r>
          </a:p>
          <a:p>
            <a:endParaRPr lang="nl-NL" sz="2400" dirty="0"/>
          </a:p>
          <a:p>
            <a:r>
              <a:rPr lang="nl-NL" sz="2400" dirty="0"/>
              <a:t>Veen ook vruchtbaar maar draagkracht slecht (beweiding!)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021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5F407-2E9D-44B4-9073-09D09A11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bodem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743D2-BF31-4E55-AAF1-FDC94AB4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ideale bodem bevat:</a:t>
            </a:r>
          </a:p>
          <a:p>
            <a:r>
              <a:rPr lang="nl-NL" dirty="0"/>
              <a:t>¼ lucht</a:t>
            </a:r>
          </a:p>
          <a:p>
            <a:r>
              <a:rPr lang="nl-NL" dirty="0"/>
              <a:t>¼ water</a:t>
            </a:r>
          </a:p>
          <a:p>
            <a:r>
              <a:rPr lang="nl-NL" dirty="0"/>
              <a:t>½  minerale delen en os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In de praktijk?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2C8EDA7-7254-415D-9E4E-B5396C488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699" y="3248819"/>
            <a:ext cx="4689301" cy="36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2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683AA-3A90-48F1-9657-9F68BED07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¼ Lucht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F2F935-69AC-483F-918D-5DDBC8194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50E070-5C38-428C-BCD9-12FE87D3F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985" y="1058160"/>
            <a:ext cx="7522021" cy="57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11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FE642-152E-44EA-A57C-FD0F4995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¼ Lucht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1F0AC0-E3BD-4BC2-8276-964AEE782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8FAA1E7-CF6C-4EC1-81F0-931116B86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5" y="1245330"/>
            <a:ext cx="6228185" cy="561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6C07A-7C8C-4B9A-8FBB-2F220E73E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¼ lucht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1CAF1C-9CB4-4538-94F2-CF3C08FD7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7F3C995-5DF8-4849-A56D-27728FAF8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61" y="1628800"/>
            <a:ext cx="8499239" cy="52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893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9445</TotalTime>
  <Words>1296</Words>
  <Application>Microsoft Office PowerPoint</Application>
  <PresentationFormat>Diavoorstelling (4:3)</PresentationFormat>
  <Paragraphs>235</Paragraphs>
  <Slides>48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48</vt:i4>
      </vt:variant>
    </vt:vector>
  </HeadingPairs>
  <TitlesOfParts>
    <vt:vector size="54" baseType="lpstr">
      <vt:lpstr>Arial</vt:lpstr>
      <vt:lpstr>Calibri</vt:lpstr>
      <vt:lpstr>Lato</vt:lpstr>
      <vt:lpstr>Open Sans Extrabold</vt:lpstr>
      <vt:lpstr>Symbol</vt:lpstr>
      <vt:lpstr>Kantoorthema</vt:lpstr>
      <vt:lpstr>PowerPoint-presentatie</vt:lpstr>
      <vt:lpstr>Wat ga we doen:</vt:lpstr>
      <vt:lpstr>De regelgeving in relatie tot bodemgebruik:</vt:lpstr>
      <vt:lpstr>De regelgeving</vt:lpstr>
      <vt:lpstr>De bodem</vt:lpstr>
      <vt:lpstr>De bodem</vt:lpstr>
      <vt:lpstr>¼ Lucht ?</vt:lpstr>
      <vt:lpstr>¼ Lucht ?</vt:lpstr>
      <vt:lpstr>¼ lucht ?</vt:lpstr>
      <vt:lpstr>Verdichting werkt zeer verstorend op</vt:lpstr>
      <vt:lpstr>En ook niet alle grond is even geschikt voor weidegang….</vt:lpstr>
      <vt:lpstr>¼ water ?</vt:lpstr>
      <vt:lpstr>Beregeningsmogelijkheden lijken voor (bijna) alle bedrijven noodzakelijk </vt:lpstr>
      <vt:lpstr>Organische stof</vt:lpstr>
      <vt:lpstr>PowerPoint-presentatie</vt:lpstr>
      <vt:lpstr>PowerPoint-presentatie</vt:lpstr>
      <vt:lpstr>Organische stof:</vt:lpstr>
      <vt:lpstr>Organische stof verhogen</vt:lpstr>
      <vt:lpstr>Aanvoer organische stof</vt:lpstr>
      <vt:lpstr>Aanvoer organische stof</vt:lpstr>
      <vt:lpstr>OS – balans  (alleen Ve43) </vt:lpstr>
      <vt:lpstr>Bodemleven:  even zwaar als het gewicht van de koeien die er op lopen !!</vt:lpstr>
      <vt:lpstr>PowerPoint-presentatie</vt:lpstr>
      <vt:lpstr>PowerPoint-presentatie</vt:lpstr>
      <vt:lpstr>OS-balans</vt:lpstr>
      <vt:lpstr>EOS</vt:lpstr>
      <vt:lpstr>PowerPoint-presentatie</vt:lpstr>
      <vt:lpstr>Berekening (3%)</vt:lpstr>
      <vt:lpstr>PowerPoint-presentatie</vt:lpstr>
      <vt:lpstr>PowerPoint-presentatie</vt:lpstr>
      <vt:lpstr>Grasland ploegen</vt:lpstr>
      <vt:lpstr>PowerPoint-presentatie</vt:lpstr>
      <vt:lpstr>Bodemleven  Wie kent dit nog ??</vt:lpstr>
      <vt:lpstr>PowerPoint-presentatie</vt:lpstr>
      <vt:lpstr>Bodemleven</vt:lpstr>
      <vt:lpstr>Bodemleven</vt:lpstr>
      <vt:lpstr>Niet kerende grondbewerking NKG</vt:lpstr>
      <vt:lpstr>Grond niet onbedekt laten</vt:lpstr>
      <vt:lpstr>Roulatie van gewassen</vt:lpstr>
      <vt:lpstr>Film Wisselwerking bodemleven en plant</vt:lpstr>
      <vt:lpstr>Bemesten</vt:lpstr>
      <vt:lpstr>Bemesting Bio</vt:lpstr>
      <vt:lpstr>Mestproductie berekenen</vt:lpstr>
      <vt:lpstr>Plaatsingsruimte:</vt:lpstr>
      <vt:lpstr>Bemesting</vt:lpstr>
      <vt:lpstr>Bemesting</vt:lpstr>
      <vt:lpstr>Bemesting</vt:lpstr>
      <vt:lpstr>Bemesting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Geert Willems</cp:lastModifiedBy>
  <cp:revision>249</cp:revision>
  <cp:lastPrinted>2014-09-10T07:45:02Z</cp:lastPrinted>
  <dcterms:created xsi:type="dcterms:W3CDTF">2013-11-15T15:05:42Z</dcterms:created>
  <dcterms:modified xsi:type="dcterms:W3CDTF">2021-12-12T18:47:03Z</dcterms:modified>
</cp:coreProperties>
</file>